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embeddedFontLst>
    <p:embeddedFont>
      <p:font typeface="Raleway"/>
      <p:regular r:id="rId18"/>
      <p:bold r:id="rId19"/>
      <p:italic r:id="rId20"/>
      <p:boldItalic r:id="rId21"/>
    </p:embeddedFont>
    <p:embeddedFont>
      <p:font typeface="Lato"/>
      <p:regular r:id="rId22"/>
      <p:bold r:id="rId23"/>
      <p:italic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aleway-italic.fntdata"/><Relationship Id="rId22" Type="http://schemas.openxmlformats.org/officeDocument/2006/relationships/font" Target="fonts/Lato-regular.fntdata"/><Relationship Id="rId21" Type="http://schemas.openxmlformats.org/officeDocument/2006/relationships/font" Target="fonts/Raleway-boldItalic.fntdata"/><Relationship Id="rId24" Type="http://schemas.openxmlformats.org/officeDocument/2006/relationships/font" Target="fonts/Lato-italic.fntdata"/><Relationship Id="rId23" Type="http://schemas.openxmlformats.org/officeDocument/2006/relationships/font" Target="fonts/Lato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schemas.openxmlformats.org/officeDocument/2006/relationships/font" Target="fonts/La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Raleway-bold.fntdata"/><Relationship Id="rId18" Type="http://schemas.openxmlformats.org/officeDocument/2006/relationships/font" Target="fonts/Raleway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Shape 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Shape 15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Shape 1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Shape 16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Shape 9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Shape 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Shape 10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Shape 11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Shape 12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Shape 14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Shape 11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Shape 1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Shape 1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Shape 14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" name="Shape 15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Shape 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Shape 74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Shape 7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Shape 7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Shape 77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Shape 78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Shape 7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Shape 18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Shape 1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Shape 2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Shape 21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Shape 2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Shape 2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Shape 2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Shape 2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Shape 2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" name="Shape 2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Shape 3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Shape 3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Shape 3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Shape 3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Shape 3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7" name="Shape 37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Shape 38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Shape 3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Shape 4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Shape 4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Shape 4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Shape 4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6" name="Shape 4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Shape 4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Shape 5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Shape 5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Shape 52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Shape 53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Shape 5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Shape 56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Shape 5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Shape 5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Shape 59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Shape 6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Shape 6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Shape 6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Shape 6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Shape 66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7" name="Shape 67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Shape 68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Shape 6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Shape 7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Relationship Id="rId4" Type="http://schemas.openxmlformats.org/officeDocument/2006/relationships/image" Target="../media/image1.png"/><Relationship Id="rId5" Type="http://schemas.openxmlformats.org/officeDocument/2006/relationships/image" Target="../media/image8.png"/><Relationship Id="rId6" Type="http://schemas.openxmlformats.org/officeDocument/2006/relationships/image" Target="../media/image4.png"/><Relationship Id="rId7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Gregarious</a:t>
            </a:r>
            <a:r>
              <a:rPr lang="en"/>
              <a:t> Glove</a:t>
            </a:r>
            <a:endParaRPr/>
          </a:p>
        </p:txBody>
      </p:sp>
      <p:sp>
        <p:nvSpPr>
          <p:cNvPr id="87" name="Shape 87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By: Akshaj Arora, Joshua Huff and </a:t>
            </a:r>
            <a:r>
              <a:rPr lang="en"/>
              <a:t>Jakub Glebocki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CONCLUSIONS</a:t>
            </a:r>
            <a:endParaRPr/>
          </a:p>
        </p:txBody>
      </p:sp>
      <p:sp>
        <p:nvSpPr>
          <p:cNvPr id="153" name="Shape 15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arenR"/>
            </a:pPr>
            <a:r>
              <a:rPr lang="en"/>
              <a:t>We were able to </a:t>
            </a:r>
            <a:r>
              <a:rPr lang="en"/>
              <a:t>successfully</a:t>
            </a:r>
            <a:r>
              <a:rPr lang="en"/>
              <a:t> build a smart glove that would convert </a:t>
            </a:r>
            <a:r>
              <a:rPr lang="en"/>
              <a:t>convert sign language .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arenR"/>
            </a:pPr>
            <a:r>
              <a:rPr lang="en"/>
              <a:t>Our team hopes to aid the deaf people and enhance the interaction between deaf and non-deaf speakers.</a:t>
            </a:r>
            <a:endParaRPr/>
          </a:p>
          <a:p>
            <a:pPr indent="-311150" lvl="0" marL="457200">
              <a:spcBef>
                <a:spcPts val="0"/>
              </a:spcBef>
              <a:spcAft>
                <a:spcPts val="0"/>
              </a:spcAft>
              <a:buSzPts val="1300"/>
              <a:buAutoNum type="arabicParenR"/>
            </a:pPr>
            <a:r>
              <a:rPr lang="en"/>
              <a:t>As discussed before, there is a huge scope of improvement and we would work to make this device better by choosing a better microcontroller,  employing more number of good quality sensors and  make the device more compact, sturdy and wearable.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 txBox="1"/>
          <p:nvPr>
            <p:ph type="title"/>
          </p:nvPr>
        </p:nvSpPr>
        <p:spPr>
          <a:xfrm>
            <a:off x="729450" y="2188225"/>
            <a:ext cx="7688700" cy="15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</a:t>
            </a:r>
            <a:endParaRPr/>
          </a:p>
        </p:txBody>
      </p:sp>
      <p:sp>
        <p:nvSpPr>
          <p:cNvPr id="159" name="Shape 159"/>
          <p:cNvSpPr txBox="1"/>
          <p:nvPr>
            <p:ph idx="1" type="body"/>
          </p:nvPr>
        </p:nvSpPr>
        <p:spPr>
          <a:xfrm>
            <a:off x="729450" y="3213300"/>
            <a:ext cx="7688700" cy="112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 txBox="1"/>
          <p:nvPr>
            <p:ph type="title"/>
          </p:nvPr>
        </p:nvSpPr>
        <p:spPr>
          <a:xfrm>
            <a:off x="729450" y="2133150"/>
            <a:ext cx="7688700" cy="144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 ??</a:t>
            </a:r>
            <a:endParaRPr/>
          </a:p>
        </p:txBody>
      </p:sp>
      <p:sp>
        <p:nvSpPr>
          <p:cNvPr id="165" name="Shape 16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 and PURPOSE</a:t>
            </a:r>
            <a:endParaRPr/>
          </a:p>
        </p:txBody>
      </p:sp>
      <p:sp>
        <p:nvSpPr>
          <p:cNvPr id="93" name="Shape 9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arenR"/>
            </a:pPr>
            <a:r>
              <a:rPr lang="en"/>
              <a:t>We present an cost effective and easy to wear smart glove that will be used to convert sign </a:t>
            </a:r>
            <a:r>
              <a:rPr lang="en"/>
              <a:t>language and display characters on LCD.</a:t>
            </a:r>
            <a:r>
              <a:rPr lang="en"/>
              <a:t> 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arenR"/>
            </a:pPr>
            <a:r>
              <a:rPr lang="en"/>
              <a:t>The product is capable to display the characters on the LCD as well as transfer the data through bluetooth.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arenR"/>
            </a:pPr>
            <a:r>
              <a:rPr lang="en"/>
              <a:t>The device is made to improve communication between deaf and non-deaf speakers.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DEVICE CONSTRUCTION</a:t>
            </a:r>
            <a:endParaRPr/>
          </a:p>
        </p:txBody>
      </p:sp>
      <p:sp>
        <p:nvSpPr>
          <p:cNvPr id="99" name="Shape 99"/>
          <p:cNvSpPr txBox="1"/>
          <p:nvPr>
            <p:ph idx="1" type="body"/>
          </p:nvPr>
        </p:nvSpPr>
        <p:spPr>
          <a:xfrm>
            <a:off x="729450" y="2078875"/>
            <a:ext cx="48912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arenR"/>
            </a:pPr>
            <a:r>
              <a:rPr lang="en"/>
              <a:t>Construction of bend sensors.</a:t>
            </a:r>
            <a:endParaRPr/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AutoNum type="alphaLcParenR"/>
            </a:pPr>
            <a:r>
              <a:rPr lang="en"/>
              <a:t>Velostat</a:t>
            </a:r>
            <a:endParaRPr/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AutoNum type="alphaLcParenR"/>
            </a:pPr>
            <a:r>
              <a:rPr lang="en"/>
              <a:t>Conductive Fabric</a:t>
            </a:r>
            <a:endParaRPr/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AutoNum type="alphaLcParenR"/>
            </a:pPr>
            <a:r>
              <a:rPr lang="en"/>
              <a:t>Electrical Tape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arenR"/>
            </a:pPr>
            <a:r>
              <a:rPr lang="en"/>
              <a:t>Sensors are placed on the fingers. As fingers bend, resistance of sensor changes.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arenR"/>
            </a:pPr>
            <a:r>
              <a:rPr lang="en"/>
              <a:t>Voltage dividers are used to record the relative changes in each sensor.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arenR"/>
            </a:pPr>
            <a:r>
              <a:rPr lang="en"/>
              <a:t>LCD to display the characters.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00" name="Shape 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20725" y="464775"/>
            <a:ext cx="3523274" cy="467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CIRCUIT DIAGRAM</a:t>
            </a:r>
            <a:endParaRPr/>
          </a:p>
        </p:txBody>
      </p:sp>
      <p:sp>
        <p:nvSpPr>
          <p:cNvPr id="106" name="Shape 10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Pin 5~ is the send pin</a:t>
            </a:r>
            <a:endParaRPr sz="1400"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Pin A0,A1,A2,A3, A4  are the receive pin</a:t>
            </a:r>
            <a:endParaRPr sz="1400"/>
          </a:p>
          <a:p>
            <a: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Pin A0 = Thumb Bend Sensor</a:t>
            </a:r>
            <a:endParaRPr sz="1200"/>
          </a:p>
          <a:p>
            <a: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Pin A1 = Index</a:t>
            </a:r>
            <a:r>
              <a:rPr lang="en" sz="1200"/>
              <a:t> Bend Sensor</a:t>
            </a:r>
            <a:endParaRPr sz="1200"/>
          </a:p>
          <a:p>
            <a: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Pin A2= Middle</a:t>
            </a:r>
            <a:r>
              <a:rPr lang="en" sz="1200"/>
              <a:t> Bend Sensor</a:t>
            </a:r>
            <a:endParaRPr sz="1200"/>
          </a:p>
          <a:p>
            <a: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Pin  A3 = Ring </a:t>
            </a:r>
            <a:r>
              <a:rPr lang="en" sz="1200"/>
              <a:t>Bend Sensor</a:t>
            </a:r>
            <a:endParaRPr sz="1200"/>
          </a:p>
          <a:p>
            <a: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Pin A4 = Pinky Bend Sensor</a:t>
            </a:r>
            <a:endParaRPr sz="1200"/>
          </a:p>
        </p:txBody>
      </p:sp>
      <p:pic>
        <p:nvPicPr>
          <p:cNvPr id="107" name="Shape 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29546" y="1318646"/>
            <a:ext cx="4714451" cy="299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PROCESSING Calibration</a:t>
            </a:r>
            <a:endParaRPr/>
          </a:p>
        </p:txBody>
      </p:sp>
      <p:sp>
        <p:nvSpPr>
          <p:cNvPr id="113" name="Shape 113"/>
          <p:cNvSpPr txBox="1"/>
          <p:nvPr>
            <p:ph idx="1" type="body"/>
          </p:nvPr>
        </p:nvSpPr>
        <p:spPr>
          <a:xfrm>
            <a:off x="729450" y="2078875"/>
            <a:ext cx="42702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Two Calibration states “E” and a “5” 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These states are the best for </a:t>
            </a:r>
            <a:r>
              <a:rPr lang="en"/>
              <a:t>determining</a:t>
            </a:r>
            <a:r>
              <a:rPr lang="en"/>
              <a:t> the max and min values  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From these value </a:t>
            </a:r>
            <a:r>
              <a:rPr lang="en"/>
              <a:t>thresholds</a:t>
            </a:r>
            <a:r>
              <a:rPr lang="en"/>
              <a:t> are </a:t>
            </a:r>
            <a:r>
              <a:rPr lang="en"/>
              <a:t>determined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General Formula</a:t>
            </a:r>
            <a:br>
              <a:rPr lang="en"/>
            </a:br>
            <a:r>
              <a:rPr lang="en"/>
              <a:t> (max-min)*⅓+min and (max-min)*⅔+min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14" name="Shape 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3400" y="2036543"/>
            <a:ext cx="1895475" cy="23034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Shape 1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43288" y="2291563"/>
            <a:ext cx="1895475" cy="163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Processing Code Calibration</a:t>
            </a:r>
            <a:endParaRPr/>
          </a:p>
        </p:txBody>
      </p:sp>
      <p:sp>
        <p:nvSpPr>
          <p:cNvPr id="121" name="Shape 12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s1_0 = (max1 - min1) * 1/4 + min1; //Thumb Threshold 1</a:t>
            </a:r>
            <a:br>
              <a:rPr lang="en"/>
            </a:br>
            <a:r>
              <a:rPr lang="en"/>
              <a:t> s2_0 = (max2 - min2) * 1/4 + min2; //Index Threshold 1</a:t>
            </a:r>
            <a:br>
              <a:rPr lang="en"/>
            </a:br>
            <a:r>
              <a:rPr lang="en"/>
              <a:t> s3_0 = (max3 - min3) * 1/4 + min3; //Middle Threshold 1</a:t>
            </a:r>
            <a:br>
              <a:rPr lang="en"/>
            </a:br>
            <a:r>
              <a:rPr lang="en"/>
              <a:t> s4_0 = (max4 - min4) * 1/4 + min4; //Ring Threshold 1</a:t>
            </a:r>
            <a:br>
              <a:rPr lang="en"/>
            </a:br>
            <a:r>
              <a:rPr lang="en"/>
              <a:t> s5_0 = (max5 - min5) * 1/3 + min5; //Pinkie Threshold 1</a:t>
            </a:r>
            <a:br>
              <a:rPr lang="en"/>
            </a:br>
            <a:r>
              <a:rPr lang="en"/>
              <a:t> s1_1 = (max1 - min1) * 3/4 + min1; </a:t>
            </a:r>
            <a:r>
              <a:rPr lang="en"/>
              <a:t>//Thumb Threshold 2</a:t>
            </a:r>
            <a:br>
              <a:rPr lang="en"/>
            </a:br>
            <a:r>
              <a:rPr lang="en"/>
              <a:t> s2_1 = (max2 - min2) * 3/4 + min2; </a:t>
            </a:r>
            <a:r>
              <a:rPr lang="en"/>
              <a:t>//Index Threshold 2</a:t>
            </a:r>
            <a:br>
              <a:rPr lang="en"/>
            </a:br>
            <a:r>
              <a:rPr lang="en"/>
              <a:t> s3_1 = (max3 - min3) * 2/3 + min3; </a:t>
            </a:r>
            <a:r>
              <a:rPr lang="en"/>
              <a:t>//Middle Threshold 2</a:t>
            </a:r>
            <a:br>
              <a:rPr lang="en"/>
            </a:br>
            <a:r>
              <a:rPr lang="en"/>
              <a:t> s4_1 = (max4 - min4) * 2/3 + min4; </a:t>
            </a:r>
            <a:r>
              <a:rPr lang="en"/>
              <a:t>//Ring Threshold 2</a:t>
            </a:r>
            <a:br>
              <a:rPr lang="en"/>
            </a:br>
            <a:r>
              <a:rPr lang="en"/>
              <a:t> s5_1 = (max5 - min5) * 2/3 + min5; </a:t>
            </a:r>
            <a:r>
              <a:rPr lang="en"/>
              <a:t>//Pinkie Threshold 2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</a:t>
            </a:r>
            <a:endParaRPr/>
          </a:p>
        </p:txBody>
      </p:sp>
      <p:sp>
        <p:nvSpPr>
          <p:cNvPr id="127" name="Shape 127"/>
          <p:cNvSpPr txBox="1"/>
          <p:nvPr>
            <p:ph idx="1" type="body"/>
          </p:nvPr>
        </p:nvSpPr>
        <p:spPr>
          <a:xfrm>
            <a:off x="729450" y="2078875"/>
            <a:ext cx="49419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( voltage1 &lt; s1_0  &amp;&amp; voltage2 &gt; s2_1 &amp;&amp; voltage3 &gt; s3_1 &amp;&amp; voltage4 &gt; s4_1 &amp;&amp; voltage5 &gt; s5_1){</a:t>
            </a:r>
            <a:br>
              <a:rPr lang="en"/>
            </a:br>
            <a:r>
              <a:rPr lang="en"/>
              <a:t>   ble.println("A");</a:t>
            </a:r>
            <a:br>
              <a:rPr lang="en"/>
            </a:br>
            <a:r>
              <a:rPr lang="en"/>
              <a:t>   display.clearDisplay();</a:t>
            </a:r>
            <a:br>
              <a:rPr lang="en"/>
            </a:br>
            <a:r>
              <a:rPr lang="en"/>
              <a:t>   display.print("A");</a:t>
            </a:r>
            <a:br>
              <a:rPr lang="en"/>
            </a:br>
            <a:r>
              <a:rPr lang="en"/>
              <a:t>}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if ( voltage1 &gt; s1_0 &amp;&amp; voltage1  &lt; s1_1 &amp;&amp; voltage2 &lt; s2_0 &amp; voltage3 &lt; s3_0 &amp;&amp; voltage4 &lt; s4_0 &amp;&amp; voltage5 &lt; s5_0){</a:t>
            </a:r>
            <a:br>
              <a:rPr lang="en"/>
            </a:br>
            <a:r>
              <a:rPr lang="en"/>
              <a:t>   ble.println("B");</a:t>
            </a:r>
            <a:br>
              <a:rPr lang="en"/>
            </a:br>
            <a:r>
              <a:rPr lang="en"/>
              <a:t>   display.clearDisplay();</a:t>
            </a:r>
            <a:br>
              <a:rPr lang="en"/>
            </a:br>
            <a:r>
              <a:rPr lang="en"/>
              <a:t>   display.print("B");</a:t>
            </a:r>
            <a:br>
              <a:rPr lang="en"/>
            </a:br>
            <a:r>
              <a:rPr lang="en"/>
              <a:t>}</a:t>
            </a:r>
            <a:endParaRPr/>
          </a:p>
        </p:txBody>
      </p:sp>
      <p:pic>
        <p:nvPicPr>
          <p:cNvPr id="128" name="Shape 1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83700" y="972262"/>
            <a:ext cx="2034450" cy="1548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Shape 1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32750" y="3203175"/>
            <a:ext cx="1960975" cy="170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DRAWBACKS</a:t>
            </a:r>
            <a:endParaRPr/>
          </a:p>
        </p:txBody>
      </p:sp>
      <p:sp>
        <p:nvSpPr>
          <p:cNvPr id="135" name="Shape 135"/>
          <p:cNvSpPr txBox="1"/>
          <p:nvPr>
            <p:ph idx="1" type="body"/>
          </p:nvPr>
        </p:nvSpPr>
        <p:spPr>
          <a:xfrm>
            <a:off x="729425" y="1853850"/>
            <a:ext cx="42702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>
              <a:spcBef>
                <a:spcPts val="0"/>
              </a:spcBef>
              <a:spcAft>
                <a:spcPts val="0"/>
              </a:spcAft>
              <a:buSzPts val="1300"/>
              <a:buAutoNum type="arabicParenR"/>
            </a:pPr>
            <a:r>
              <a:rPr lang="en"/>
              <a:t>It is </a:t>
            </a:r>
            <a:r>
              <a:rPr lang="en"/>
              <a:t>difficult</a:t>
            </a:r>
            <a:r>
              <a:rPr lang="en"/>
              <a:t> to </a:t>
            </a:r>
            <a:r>
              <a:rPr lang="en"/>
              <a:t>reliably</a:t>
            </a:r>
            <a:r>
              <a:rPr lang="en"/>
              <a:t> get the bend sensors between the two thresholds  so it can be difficult to read the letter C</a:t>
            </a:r>
            <a:endParaRPr/>
          </a:p>
          <a:p>
            <a:pPr indent="-311150" lvl="0" marL="457200">
              <a:spcBef>
                <a:spcPts val="0"/>
              </a:spcBef>
              <a:spcAft>
                <a:spcPts val="0"/>
              </a:spcAft>
              <a:buSzPts val="1300"/>
              <a:buAutoNum type="arabicParenR"/>
            </a:pPr>
            <a:r>
              <a:rPr lang="en"/>
              <a:t>To </a:t>
            </a:r>
            <a:r>
              <a:rPr lang="en"/>
              <a:t>minimize</a:t>
            </a:r>
            <a:r>
              <a:rPr lang="en"/>
              <a:t> this problem only two sensors are used the thumb and the index finger </a:t>
            </a:r>
            <a:endParaRPr/>
          </a:p>
          <a:p>
            <a:pPr indent="-311150" lvl="0" marL="457200">
              <a:spcBef>
                <a:spcPts val="0"/>
              </a:spcBef>
              <a:spcAft>
                <a:spcPts val="0"/>
              </a:spcAft>
              <a:buSzPts val="1300"/>
              <a:buAutoNum type="arabicParenR"/>
            </a:pPr>
            <a:r>
              <a:rPr lang="en"/>
              <a:t>Some sign language letter are impossible to </a:t>
            </a:r>
            <a:r>
              <a:rPr lang="en"/>
              <a:t>distinguish</a:t>
            </a:r>
            <a:r>
              <a:rPr lang="en"/>
              <a:t> between 5 bend sensor like  Q and G or R and  2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arenR"/>
            </a:pPr>
            <a:r>
              <a:rPr lang="en"/>
              <a:t>The limitation of the Hardware</a:t>
            </a:r>
            <a:endParaRPr/>
          </a:p>
          <a:p>
            <a:pPr indent="-311150" lvl="0" marL="9144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Number of Analog Inputs and SDA SCL</a:t>
            </a:r>
            <a:endParaRPr/>
          </a:p>
          <a:p>
            <a:pPr indent="-311150" lvl="0" marL="91440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Memory Size</a:t>
            </a:r>
            <a:endParaRPr/>
          </a:p>
        </p:txBody>
      </p:sp>
      <p:pic>
        <p:nvPicPr>
          <p:cNvPr id="136" name="Shape 1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8575" y="3724575"/>
            <a:ext cx="1163825" cy="116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Shape 1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25837" y="3693202"/>
            <a:ext cx="1446550" cy="12265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Shape 1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89900" y="2329891"/>
            <a:ext cx="1446550" cy="103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Shape 1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98575" y="2380222"/>
            <a:ext cx="1763275" cy="9330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Shape 14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52250" y="669825"/>
            <a:ext cx="1976975" cy="145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Shape 14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47" name="Shape 1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